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Old Standard TT"/>
      <p:regular r:id="rId41"/>
      <p:bold r:id="rId42"/>
      <p: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OldStandardTT-bold.fntdata"/><Relationship Id="rId41" Type="http://schemas.openxmlformats.org/officeDocument/2006/relationships/font" Target="fonts/OldStandardTT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OldStandardTT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6f455f5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6f455f5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229f229b6_0_1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229f229b6_0_1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23649e4f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23649e4f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23649e4f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e23649e4f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23649e4f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23649e4f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23649e4f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e23649e4f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e229f229b6_0_1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e229f229b6_0_1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e23649e4f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e23649e4f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23649e4f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e23649e4f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23649e4f1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e23649e4f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229f229b6_0_1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229f229b6_0_1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23649e4f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e23649e4f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229f229b6_0_1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229f229b6_0_1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b6f455f54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b6f455f54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b6f455f54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b6f455f54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b6f455f54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b6f455f54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b6f455f54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b6f455f54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b6f455f54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b6f455f54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b6f455f54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b6f455f54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b6f455f54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b6f455f54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b6f455f54d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b6f455f54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e229f229b6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e229f229b6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b6f455f54d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b6f455f54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e229f229b6_0_1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e229f229b6_0_1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e229f229b6_0_1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e229f229b6_0_1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e229f229b6_0_1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e229f229b6_0_1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e229f229b6_0_1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e229f229b6_0_1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e229f229b6_0_1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e229f229b6_0_1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229f229b6_0_1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e229f229b6_0_1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e229f229b6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e229f229b6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229f229b6_0_1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229f229b6_0_1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229f229b6_0_1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229f229b6_0_1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229f229b6_0_1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e229f229b6_0_1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b6f455f54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b6f455f54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17.gif"/><Relationship Id="rId8" Type="http://schemas.openxmlformats.org/officeDocument/2006/relationships/image" Target="../media/image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35.png"/><Relationship Id="rId5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image" Target="../media/image54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Relationship Id="rId4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Relationship Id="rId4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Relationship Id="rId4" Type="http://schemas.openxmlformats.org/officeDocument/2006/relationships/image" Target="../media/image35.png"/><Relationship Id="rId5" Type="http://schemas.openxmlformats.org/officeDocument/2006/relationships/image" Target="../media/image46.png"/><Relationship Id="rId6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Relationship Id="rId4" Type="http://schemas.openxmlformats.org/officeDocument/2006/relationships/image" Target="../media/image49.png"/><Relationship Id="rId5" Type="http://schemas.openxmlformats.org/officeDocument/2006/relationships/image" Target="../media/image4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7.gif"/><Relationship Id="rId4" Type="http://schemas.openxmlformats.org/officeDocument/2006/relationships/image" Target="../media/image40.png"/><Relationship Id="rId5" Type="http://schemas.openxmlformats.org/officeDocument/2006/relationships/image" Target="../media/image51.png"/><Relationship Id="rId6" Type="http://schemas.openxmlformats.org/officeDocument/2006/relationships/image" Target="../media/image5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2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0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gif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gif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image" Target="../media/image7.png"/><Relationship Id="rId7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gif"/><Relationship Id="rId4" Type="http://schemas.openxmlformats.org/officeDocument/2006/relationships/image" Target="../media/image14.png"/><Relationship Id="rId5" Type="http://schemas.openxmlformats.org/officeDocument/2006/relationships/image" Target="../media/image6.png"/><Relationship Id="rId6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2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Detecção de Fraudes em Transações Bancárias 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Fundamentos de Machine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Especialização em Ciência de Dados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UEA-EST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8025" y="3026325"/>
            <a:ext cx="2504225" cy="140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768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Pré-Processamento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59" name="Google Shape;159;p22"/>
          <p:cNvSpPr txBox="1"/>
          <p:nvPr>
            <p:ph idx="1" type="body"/>
          </p:nvPr>
        </p:nvSpPr>
        <p:spPr>
          <a:xfrm>
            <a:off x="311700" y="1389600"/>
            <a:ext cx="4260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pt-BR"/>
              <a:t>Balanceamento dos dados de treinamento</a:t>
            </a:r>
            <a:endParaRPr/>
          </a:p>
        </p:txBody>
      </p:sp>
      <p:pic>
        <p:nvPicPr>
          <p:cNvPr id="160" name="Google Shape;1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25" y="731225"/>
            <a:ext cx="492800" cy="4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563" y="1833700"/>
            <a:ext cx="8820876" cy="294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title"/>
          </p:nvPr>
        </p:nvSpPr>
        <p:spPr>
          <a:xfrm>
            <a:off x="768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KNN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67" name="Google Shape;167;p23"/>
          <p:cNvSpPr txBox="1"/>
          <p:nvPr>
            <p:ph idx="1" type="body"/>
          </p:nvPr>
        </p:nvSpPr>
        <p:spPr>
          <a:xfrm>
            <a:off x="986775" y="1560975"/>
            <a:ext cx="4260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3</a:t>
            </a:r>
            <a:r>
              <a:rPr lang="pt-BR" sz="1300"/>
              <a:t> experimentos foram realizados: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Dados desbalanceados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Balanceados com </a:t>
            </a:r>
            <a:r>
              <a:rPr i="1" lang="pt-BR" sz="1300"/>
              <a:t>SMOTE</a:t>
            </a:r>
            <a:endParaRPr i="1"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Balanceados com </a:t>
            </a:r>
            <a:r>
              <a:rPr i="1" lang="pt-BR" sz="1300"/>
              <a:t>ADASYN</a:t>
            </a:r>
            <a:r>
              <a:rPr lang="pt-BR" sz="1300"/>
              <a:t>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Normalização das features </a:t>
            </a:r>
            <a:r>
              <a:rPr i="1" lang="pt-BR" sz="1300"/>
              <a:t>Time</a:t>
            </a:r>
            <a:r>
              <a:rPr lang="pt-BR" sz="1300"/>
              <a:t> e Amount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Avaliação com F1 Score, ROC-AUC Score e matriz de confusão</a:t>
            </a:r>
            <a:endParaRPr sz="1300"/>
          </a:p>
        </p:txBody>
      </p:sp>
      <p:pic>
        <p:nvPicPr>
          <p:cNvPr id="168" name="Google Shape;16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25" y="731225"/>
            <a:ext cx="492800" cy="4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9325" y="1452525"/>
            <a:ext cx="2523550" cy="21820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type="title"/>
          </p:nvPr>
        </p:nvSpPr>
        <p:spPr>
          <a:xfrm>
            <a:off x="768900" y="555600"/>
            <a:ext cx="7677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KNN - Dados Desbalanceados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75" name="Google Shape;175;p24"/>
          <p:cNvSpPr txBox="1"/>
          <p:nvPr>
            <p:ph idx="1" type="body"/>
          </p:nvPr>
        </p:nvSpPr>
        <p:spPr>
          <a:xfrm>
            <a:off x="311700" y="1465800"/>
            <a:ext cx="4260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Normalização das features Time e Amount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Para a feature Amount  uma normalização utilizando MinMaxScaler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Para a feature Time, conversão dos valores de Segundos para Hora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Avaliação das Métricas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F1 Score: </a:t>
            </a:r>
            <a:r>
              <a:rPr b="1" lang="pt-BR" sz="1300"/>
              <a:t>81</a:t>
            </a:r>
            <a:r>
              <a:rPr b="1" lang="pt-BR" sz="1300"/>
              <a:t>.7%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ROC-AUC: </a:t>
            </a:r>
            <a:r>
              <a:rPr b="1" lang="pt-BR" sz="1300"/>
              <a:t>85.4%</a:t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Matriz de Confusão</a:t>
            </a:r>
            <a:endParaRPr sz="1300"/>
          </a:p>
        </p:txBody>
      </p:sp>
      <p:pic>
        <p:nvPicPr>
          <p:cNvPr id="176" name="Google Shape;17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25" y="731225"/>
            <a:ext cx="492800" cy="4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1950" y="1389600"/>
            <a:ext cx="352425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>
            <p:ph type="title"/>
          </p:nvPr>
        </p:nvSpPr>
        <p:spPr>
          <a:xfrm>
            <a:off x="768900" y="555600"/>
            <a:ext cx="7734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KNN - Dados Balanceados com </a:t>
            </a:r>
            <a:r>
              <a:rPr i="1" lang="pt-BR">
                <a:solidFill>
                  <a:schemeClr val="lt2"/>
                </a:solidFill>
              </a:rPr>
              <a:t>SMOTE</a:t>
            </a:r>
            <a:endParaRPr i="1">
              <a:solidFill>
                <a:schemeClr val="lt2"/>
              </a:solidFill>
            </a:endParaRPr>
          </a:p>
        </p:txBody>
      </p:sp>
      <p:sp>
        <p:nvSpPr>
          <p:cNvPr id="183" name="Google Shape;183;p25"/>
          <p:cNvSpPr txBox="1"/>
          <p:nvPr>
            <p:ph idx="1" type="body"/>
          </p:nvPr>
        </p:nvSpPr>
        <p:spPr>
          <a:xfrm>
            <a:off x="311700" y="1465800"/>
            <a:ext cx="4260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Normalização das features Time e Amount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Avaliação das Métricas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F1 Score: </a:t>
            </a:r>
            <a:r>
              <a:rPr b="1" lang="pt-BR" sz="1300"/>
              <a:t>66%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ROC-AUC: </a:t>
            </a:r>
            <a:r>
              <a:rPr b="1" lang="pt-BR" sz="1300"/>
              <a:t>88.8%</a:t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Matriz de Confusão</a:t>
            </a:r>
            <a:endParaRPr sz="1300"/>
          </a:p>
        </p:txBody>
      </p:sp>
      <p:pic>
        <p:nvPicPr>
          <p:cNvPr id="184" name="Google Shape;18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25" y="731225"/>
            <a:ext cx="492800" cy="4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8950" y="1492175"/>
            <a:ext cx="352425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/>
          <p:nvPr>
            <p:ph type="title"/>
          </p:nvPr>
        </p:nvSpPr>
        <p:spPr>
          <a:xfrm>
            <a:off x="768900" y="555600"/>
            <a:ext cx="7662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KNN - Dados Balanceados </a:t>
            </a:r>
            <a:r>
              <a:rPr i="1" lang="pt-BR">
                <a:solidFill>
                  <a:schemeClr val="lt2"/>
                </a:solidFill>
              </a:rPr>
              <a:t>ADASYN</a:t>
            </a:r>
            <a:endParaRPr i="1">
              <a:solidFill>
                <a:schemeClr val="lt2"/>
              </a:solidFill>
            </a:endParaRPr>
          </a:p>
        </p:txBody>
      </p:sp>
      <p:sp>
        <p:nvSpPr>
          <p:cNvPr id="191" name="Google Shape;191;p26"/>
          <p:cNvSpPr txBox="1"/>
          <p:nvPr>
            <p:ph idx="1" type="body"/>
          </p:nvPr>
        </p:nvSpPr>
        <p:spPr>
          <a:xfrm>
            <a:off x="311700" y="1465800"/>
            <a:ext cx="4260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Normalização das features Time e Amount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Avaliação das Métricas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F1 Score: </a:t>
            </a:r>
            <a:r>
              <a:rPr b="1" lang="pt-BR" sz="1300"/>
              <a:t>65.9%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ROC-AUC: </a:t>
            </a:r>
            <a:r>
              <a:rPr b="1" lang="pt-BR" sz="1300"/>
              <a:t>88.8%</a:t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Matriz de Confusão</a:t>
            </a:r>
            <a:endParaRPr sz="1300"/>
          </a:p>
        </p:txBody>
      </p:sp>
      <p:pic>
        <p:nvPicPr>
          <p:cNvPr id="192" name="Google Shape;1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25" y="731225"/>
            <a:ext cx="492800" cy="4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7550" y="1506425"/>
            <a:ext cx="352425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type="title"/>
          </p:nvPr>
        </p:nvSpPr>
        <p:spPr>
          <a:xfrm>
            <a:off x="768900" y="555600"/>
            <a:ext cx="7762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KNN - Sumário dos Resultados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99" name="Google Shape;19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25" y="731225"/>
            <a:ext cx="492800" cy="4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9150" y="2054175"/>
            <a:ext cx="5725700" cy="185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type="title"/>
          </p:nvPr>
        </p:nvSpPr>
        <p:spPr>
          <a:xfrm>
            <a:off x="768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lt2"/>
                </a:solidFill>
              </a:rPr>
              <a:t>NAIVE BAYES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06" name="Google Shape;206;p28"/>
          <p:cNvSpPr txBox="1"/>
          <p:nvPr>
            <p:ph idx="1" type="body"/>
          </p:nvPr>
        </p:nvSpPr>
        <p:spPr>
          <a:xfrm>
            <a:off x="311700" y="1465800"/>
            <a:ext cx="4260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3 experimentos foram realizados: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Dados desbalanceados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Balanceados com </a:t>
            </a:r>
            <a:r>
              <a:rPr i="1" lang="pt-BR" sz="1300"/>
              <a:t>SMOTE</a:t>
            </a:r>
            <a:endParaRPr i="1"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Balanceados com </a:t>
            </a:r>
            <a:r>
              <a:rPr i="1" lang="pt-BR" sz="1300"/>
              <a:t>ADASYN</a:t>
            </a:r>
            <a:r>
              <a:rPr lang="pt-BR" sz="1300"/>
              <a:t>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Normalização das features </a:t>
            </a:r>
            <a:r>
              <a:rPr i="1" lang="pt-BR" sz="1300"/>
              <a:t>Time</a:t>
            </a:r>
            <a:r>
              <a:rPr lang="pt-BR" sz="1300"/>
              <a:t> e </a:t>
            </a:r>
            <a:r>
              <a:rPr i="1" lang="pt-BR" sz="1300"/>
              <a:t>Amount</a:t>
            </a:r>
            <a:endParaRPr i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Utilização do método </a:t>
            </a:r>
            <a:r>
              <a:rPr i="1" lang="pt-BR" sz="1300"/>
              <a:t>ComplementNB</a:t>
            </a:r>
            <a:endParaRPr i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Avaliação com F1 Score, ROC-AUC Score e matriz de confusão</a:t>
            </a:r>
            <a:endParaRPr sz="1300"/>
          </a:p>
        </p:txBody>
      </p:sp>
      <p:pic>
        <p:nvPicPr>
          <p:cNvPr id="207" name="Google Shape;2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25" y="731225"/>
            <a:ext cx="492800" cy="4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3350" y="1469700"/>
            <a:ext cx="2984301" cy="20517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/>
          <p:nvPr>
            <p:ph type="title"/>
          </p:nvPr>
        </p:nvSpPr>
        <p:spPr>
          <a:xfrm>
            <a:off x="768900" y="555600"/>
            <a:ext cx="7734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lt2"/>
                </a:solidFill>
              </a:rPr>
              <a:t>NAIVE BAYES -</a:t>
            </a:r>
            <a:r>
              <a:rPr lang="pt-BR">
                <a:solidFill>
                  <a:schemeClr val="lt2"/>
                </a:solidFill>
              </a:rPr>
              <a:t> Dados Desbalanceados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14" name="Google Shape;214;p29"/>
          <p:cNvSpPr txBox="1"/>
          <p:nvPr>
            <p:ph idx="1" type="body"/>
          </p:nvPr>
        </p:nvSpPr>
        <p:spPr>
          <a:xfrm>
            <a:off x="311700" y="1465800"/>
            <a:ext cx="4260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Normalização das features Time e Amount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Para a feature Amount  uma normalização utilizando MinMaxScaler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Para a feature Time, conversão dos valores de Segundos para Hora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Avaliação das Métricas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F1 Score: </a:t>
            </a:r>
            <a:r>
              <a:rPr b="1" lang="pt-BR" sz="1300"/>
              <a:t>66.6%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ROC-AUC: </a:t>
            </a:r>
            <a:r>
              <a:rPr b="1" lang="pt-BR" sz="1300"/>
              <a:t>80.3%</a:t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Matriz de Confusão</a:t>
            </a:r>
            <a:endParaRPr sz="1300"/>
          </a:p>
        </p:txBody>
      </p:sp>
      <p:pic>
        <p:nvPicPr>
          <p:cNvPr id="215" name="Google Shape;21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25" y="731225"/>
            <a:ext cx="492800" cy="4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8950" y="1477950"/>
            <a:ext cx="352425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/>
          <p:nvPr>
            <p:ph type="title"/>
          </p:nvPr>
        </p:nvSpPr>
        <p:spPr>
          <a:xfrm>
            <a:off x="768900" y="555600"/>
            <a:ext cx="7734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lt2"/>
                </a:solidFill>
              </a:rPr>
              <a:t>NAIVE BAYES - Balanceados com </a:t>
            </a:r>
            <a:r>
              <a:rPr i="1" lang="pt-BR">
                <a:solidFill>
                  <a:schemeClr val="lt2"/>
                </a:solidFill>
              </a:rPr>
              <a:t>SMOTE</a:t>
            </a:r>
            <a:endParaRPr i="1">
              <a:solidFill>
                <a:schemeClr val="lt2"/>
              </a:solidFill>
            </a:endParaRPr>
          </a:p>
        </p:txBody>
      </p:sp>
      <p:sp>
        <p:nvSpPr>
          <p:cNvPr id="222" name="Google Shape;222;p30"/>
          <p:cNvSpPr txBox="1"/>
          <p:nvPr>
            <p:ph idx="1" type="body"/>
          </p:nvPr>
        </p:nvSpPr>
        <p:spPr>
          <a:xfrm>
            <a:off x="311700" y="1465800"/>
            <a:ext cx="4260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Normalização das features Time e Amount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Avaliação das Métricas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F1 Score: </a:t>
            </a:r>
            <a:r>
              <a:rPr b="1" lang="pt-BR" sz="1300"/>
              <a:t>69.7%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ROC-AUC: </a:t>
            </a:r>
            <a:r>
              <a:rPr b="1" lang="pt-BR" sz="1300"/>
              <a:t>80.3%</a:t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Matriz de Confusão</a:t>
            </a:r>
            <a:endParaRPr sz="1300"/>
          </a:p>
        </p:txBody>
      </p:sp>
      <p:pic>
        <p:nvPicPr>
          <p:cNvPr id="223" name="Google Shape;2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25" y="731225"/>
            <a:ext cx="492800" cy="4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463700"/>
            <a:ext cx="352425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 txBox="1"/>
          <p:nvPr>
            <p:ph type="title"/>
          </p:nvPr>
        </p:nvSpPr>
        <p:spPr>
          <a:xfrm>
            <a:off x="768900" y="555600"/>
            <a:ext cx="7734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lt2"/>
                </a:solidFill>
              </a:rPr>
              <a:t>NAIVE BAYES - Balanceados com </a:t>
            </a:r>
            <a:r>
              <a:rPr i="1" lang="pt-BR">
                <a:solidFill>
                  <a:schemeClr val="lt2"/>
                </a:solidFill>
              </a:rPr>
              <a:t>ADASYN</a:t>
            </a:r>
            <a:endParaRPr i="1">
              <a:solidFill>
                <a:schemeClr val="lt2"/>
              </a:solidFill>
            </a:endParaRPr>
          </a:p>
        </p:txBody>
      </p:sp>
      <p:sp>
        <p:nvSpPr>
          <p:cNvPr id="230" name="Google Shape;230;p31"/>
          <p:cNvSpPr txBox="1"/>
          <p:nvPr>
            <p:ph idx="1" type="body"/>
          </p:nvPr>
        </p:nvSpPr>
        <p:spPr>
          <a:xfrm>
            <a:off x="311700" y="1465800"/>
            <a:ext cx="4260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Normalização das features Time e Amount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Avaliação das Métricas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F1 Score: </a:t>
            </a:r>
            <a:r>
              <a:rPr b="1" lang="pt-BR" sz="1300"/>
              <a:t>15</a:t>
            </a:r>
            <a:r>
              <a:rPr b="1" lang="pt-BR" sz="1300"/>
              <a:t>.3%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ROC-AUC: </a:t>
            </a:r>
            <a:r>
              <a:rPr b="1" lang="pt-BR" sz="1300"/>
              <a:t>91.4</a:t>
            </a:r>
            <a:r>
              <a:rPr b="1" lang="pt-BR" sz="1300"/>
              <a:t>%</a:t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Matriz de Confusão</a:t>
            </a:r>
            <a:endParaRPr sz="1300"/>
          </a:p>
        </p:txBody>
      </p:sp>
      <p:pic>
        <p:nvPicPr>
          <p:cNvPr id="231" name="Google Shape;23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25" y="731225"/>
            <a:ext cx="492800" cy="4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463700"/>
            <a:ext cx="352425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725" y="1782075"/>
            <a:ext cx="1579375" cy="1579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0950" y="1756775"/>
            <a:ext cx="1622475" cy="1629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</p:pic>
      <p:pic>
        <p:nvPicPr>
          <p:cNvPr id="68" name="Google Shape;6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4281" y="1756775"/>
            <a:ext cx="1614837" cy="1629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</p:pic>
      <p:pic>
        <p:nvPicPr>
          <p:cNvPr id="69" name="Google Shape;6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87325" y="1756775"/>
            <a:ext cx="1668525" cy="1676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</p:pic>
      <p:sp>
        <p:nvSpPr>
          <p:cNvPr id="70" name="Google Shape;70;p14"/>
          <p:cNvSpPr txBox="1"/>
          <p:nvPr>
            <p:ph type="title"/>
          </p:nvPr>
        </p:nvSpPr>
        <p:spPr>
          <a:xfrm>
            <a:off x="436500" y="216900"/>
            <a:ext cx="1885200" cy="79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/>
              <a:t>Equipe</a:t>
            </a:r>
            <a:endParaRPr sz="2700"/>
          </a:p>
        </p:txBody>
      </p:sp>
      <p:sp>
        <p:nvSpPr>
          <p:cNvPr id="71" name="Google Shape;71;p14"/>
          <p:cNvSpPr txBox="1"/>
          <p:nvPr/>
        </p:nvSpPr>
        <p:spPr>
          <a:xfrm>
            <a:off x="651275" y="3826175"/>
            <a:ext cx="157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Marcos Wenneton</a:t>
            </a:r>
            <a:endParaRPr>
              <a:solidFill>
                <a:schemeClr val="lt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2738900" y="3826175"/>
            <a:ext cx="162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Lucas Reis</a:t>
            </a:r>
            <a:endParaRPr>
              <a:solidFill>
                <a:schemeClr val="lt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4842275" y="3826175"/>
            <a:ext cx="166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Francisco Marcelo</a:t>
            </a:r>
            <a:endParaRPr>
              <a:solidFill>
                <a:schemeClr val="lt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6960025" y="3826175"/>
            <a:ext cx="169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Andrea Monicque</a:t>
            </a:r>
            <a:endParaRPr>
              <a:solidFill>
                <a:schemeClr val="lt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88175" y="257550"/>
            <a:ext cx="1117975" cy="96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40950" y="1787475"/>
            <a:ext cx="1622476" cy="162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/>
          <p:nvPr>
            <p:ph type="title"/>
          </p:nvPr>
        </p:nvSpPr>
        <p:spPr>
          <a:xfrm>
            <a:off x="768900" y="555600"/>
            <a:ext cx="7762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NAIVE BAYES</a:t>
            </a:r>
            <a:r>
              <a:rPr lang="pt-BR">
                <a:solidFill>
                  <a:schemeClr val="lt2"/>
                </a:solidFill>
              </a:rPr>
              <a:t>- Sumário dos Resultados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38" name="Google Shape;2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25" y="731225"/>
            <a:ext cx="492800" cy="4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9150" y="2202898"/>
            <a:ext cx="5725699" cy="1652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/>
          <p:nvPr>
            <p:ph type="title"/>
          </p:nvPr>
        </p:nvSpPr>
        <p:spPr>
          <a:xfrm>
            <a:off x="768900" y="555600"/>
            <a:ext cx="3143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RANDOM FOREST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45" name="Google Shape;245;p33"/>
          <p:cNvSpPr txBox="1"/>
          <p:nvPr>
            <p:ph idx="1" type="body"/>
          </p:nvPr>
        </p:nvSpPr>
        <p:spPr>
          <a:xfrm>
            <a:off x="311700" y="1465800"/>
            <a:ext cx="6125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Foram realizados 3 experimentos com: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Dados desbalanceados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Balanceados com SMOTE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Balanceados com ADASYN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Normalização da coluna </a:t>
            </a:r>
            <a:r>
              <a:rPr i="1" lang="pt-BR" sz="1300"/>
              <a:t>Amount</a:t>
            </a:r>
            <a:r>
              <a:rPr lang="pt-BR" sz="1300"/>
              <a:t> com RobustScaler e remoção da </a:t>
            </a:r>
            <a:r>
              <a:rPr i="1" lang="pt-BR" sz="1300"/>
              <a:t>Time.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Utilização de parâmetros padrões, exceto número de estimadores (</a:t>
            </a:r>
            <a:r>
              <a:rPr i="1" lang="pt-BR" sz="1300"/>
              <a:t>n_estimators</a:t>
            </a:r>
            <a:r>
              <a:rPr lang="pt-BR" sz="1300"/>
              <a:t>).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Divisão do dataset em 70% pra treinamento e 30% pra teste.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Avaliação com F1 Score, ROC-AUC Score e matriz de confusão.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25" y="731225"/>
            <a:ext cx="492800" cy="4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3725" y="1387500"/>
            <a:ext cx="2241000" cy="2195574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4"/>
          <p:cNvSpPr txBox="1"/>
          <p:nvPr>
            <p:ph type="title"/>
          </p:nvPr>
        </p:nvSpPr>
        <p:spPr>
          <a:xfrm>
            <a:off x="768900" y="555600"/>
            <a:ext cx="7734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lt2"/>
                </a:solidFill>
              </a:rPr>
              <a:t>RANDOM FOREST - Dados Desbalanceados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53" name="Google Shape;253;p34"/>
          <p:cNvSpPr txBox="1"/>
          <p:nvPr>
            <p:ph idx="1" type="body"/>
          </p:nvPr>
        </p:nvSpPr>
        <p:spPr>
          <a:xfrm>
            <a:off x="311700" y="1465800"/>
            <a:ext cx="4260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Métricas Obtidas: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F1 Score: </a:t>
            </a:r>
            <a:r>
              <a:rPr b="1" lang="pt-BR" sz="1300"/>
              <a:t>83.8%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ROC-AUC: </a:t>
            </a:r>
            <a:r>
              <a:rPr b="1" lang="pt-BR" sz="1300"/>
              <a:t>88.2%</a:t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Matriz de Confusão</a:t>
            </a:r>
            <a:endParaRPr sz="1300"/>
          </a:p>
        </p:txBody>
      </p:sp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25" y="731225"/>
            <a:ext cx="492800" cy="4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463700"/>
            <a:ext cx="352425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/>
          <p:nvPr>
            <p:ph type="title"/>
          </p:nvPr>
        </p:nvSpPr>
        <p:spPr>
          <a:xfrm>
            <a:off x="768900" y="555600"/>
            <a:ext cx="7734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lt2"/>
                </a:solidFill>
              </a:rPr>
              <a:t>RANDOM FOREST - Balanceados com </a:t>
            </a:r>
            <a:r>
              <a:rPr i="1" lang="pt-BR">
                <a:solidFill>
                  <a:schemeClr val="lt2"/>
                </a:solidFill>
              </a:rPr>
              <a:t>SMOTE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61" name="Google Shape;261;p35"/>
          <p:cNvSpPr txBox="1"/>
          <p:nvPr>
            <p:ph idx="1" type="body"/>
          </p:nvPr>
        </p:nvSpPr>
        <p:spPr>
          <a:xfrm>
            <a:off x="311700" y="1465800"/>
            <a:ext cx="4260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Métricas Obtidas: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F1 Score: </a:t>
            </a:r>
            <a:r>
              <a:rPr b="1" lang="pt-BR" sz="1300"/>
              <a:t>84.9%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ROC-AUC: </a:t>
            </a:r>
            <a:r>
              <a:rPr b="1" lang="pt-BR" sz="1300"/>
              <a:t>92</a:t>
            </a:r>
            <a:r>
              <a:rPr b="1" lang="pt-BR" sz="1300"/>
              <a:t>.6%</a:t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Matriz de Confusão</a:t>
            </a:r>
            <a:endParaRPr sz="1300"/>
          </a:p>
        </p:txBody>
      </p:sp>
      <p:pic>
        <p:nvPicPr>
          <p:cNvPr id="262" name="Google Shape;26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25" y="731225"/>
            <a:ext cx="492800" cy="4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463700"/>
            <a:ext cx="352425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6"/>
          <p:cNvSpPr txBox="1"/>
          <p:nvPr>
            <p:ph type="title"/>
          </p:nvPr>
        </p:nvSpPr>
        <p:spPr>
          <a:xfrm>
            <a:off x="768900" y="555600"/>
            <a:ext cx="7734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lt2"/>
                </a:solidFill>
              </a:rPr>
              <a:t>RANDOM FOREST - Balanceados com </a:t>
            </a:r>
            <a:r>
              <a:rPr i="1" lang="pt-BR">
                <a:solidFill>
                  <a:schemeClr val="lt2"/>
                </a:solidFill>
              </a:rPr>
              <a:t>ADASYN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69" name="Google Shape;269;p36"/>
          <p:cNvSpPr txBox="1"/>
          <p:nvPr>
            <p:ph idx="1" type="body"/>
          </p:nvPr>
        </p:nvSpPr>
        <p:spPr>
          <a:xfrm>
            <a:off x="311700" y="1465800"/>
            <a:ext cx="4260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Métricas Obtidas: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F1 Score: </a:t>
            </a:r>
            <a:r>
              <a:rPr b="1" lang="pt-BR" sz="1300"/>
              <a:t>85.4%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ROC-AUC: </a:t>
            </a:r>
            <a:r>
              <a:rPr b="1" lang="pt-BR" sz="1300"/>
              <a:t>93%</a:t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Matriz de Confusão</a:t>
            </a:r>
            <a:endParaRPr sz="1300"/>
          </a:p>
        </p:txBody>
      </p:sp>
      <p:pic>
        <p:nvPicPr>
          <p:cNvPr id="270" name="Google Shape;2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25" y="731225"/>
            <a:ext cx="492800" cy="4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463700"/>
            <a:ext cx="352425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 txBox="1"/>
          <p:nvPr>
            <p:ph type="title"/>
          </p:nvPr>
        </p:nvSpPr>
        <p:spPr>
          <a:xfrm>
            <a:off x="768900" y="555600"/>
            <a:ext cx="7762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RANDOM FOREST</a:t>
            </a:r>
            <a:r>
              <a:rPr lang="pt-BR">
                <a:solidFill>
                  <a:schemeClr val="lt2"/>
                </a:solidFill>
              </a:rPr>
              <a:t> - Sumário dos Resultados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77" name="Google Shape;27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25" y="731225"/>
            <a:ext cx="492800" cy="4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9150" y="2202898"/>
            <a:ext cx="5725699" cy="1652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5274" y="2233377"/>
            <a:ext cx="5725701" cy="1695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8"/>
          <p:cNvSpPr txBox="1"/>
          <p:nvPr>
            <p:ph type="title"/>
          </p:nvPr>
        </p:nvSpPr>
        <p:spPr>
          <a:xfrm>
            <a:off x="768900" y="555600"/>
            <a:ext cx="3143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REDES NEURAIS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85" name="Google Shape;285;p38"/>
          <p:cNvSpPr txBox="1"/>
          <p:nvPr>
            <p:ph idx="1" type="body"/>
          </p:nvPr>
        </p:nvSpPr>
        <p:spPr>
          <a:xfrm>
            <a:off x="311700" y="1465800"/>
            <a:ext cx="60615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Foram realizados 3 experimentos com: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Dados desbalanceados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Balanceados com SMOTE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Balanceados com ADASYN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Normalização da coluna </a:t>
            </a:r>
            <a:r>
              <a:rPr i="1" lang="pt-BR" sz="1300"/>
              <a:t>Amount</a:t>
            </a:r>
            <a:r>
              <a:rPr lang="pt-BR" sz="1300"/>
              <a:t> com RobustScaler e remoção da </a:t>
            </a:r>
            <a:r>
              <a:rPr i="1" lang="pt-BR" sz="1300"/>
              <a:t>Time.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Utilização do algoritmo </a:t>
            </a:r>
            <a:r>
              <a:rPr i="1" lang="pt-BR" sz="1300"/>
              <a:t>Multilayer Perceptron </a:t>
            </a:r>
            <a:r>
              <a:rPr lang="pt-BR" sz="1300"/>
              <a:t>(MLP) com parâmetros padrões.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Divisão do dataset em 70% pra treinamento e 30% pra teste.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Avaliação com F1 Score, ROC-AUC Score e matriz de confusão.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25" y="731225"/>
            <a:ext cx="492800" cy="4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6175" y="1465800"/>
            <a:ext cx="2033600" cy="20336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/>
          <p:nvPr>
            <p:ph type="title"/>
          </p:nvPr>
        </p:nvSpPr>
        <p:spPr>
          <a:xfrm>
            <a:off x="768900" y="555600"/>
            <a:ext cx="7734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lt2"/>
                </a:solidFill>
              </a:rPr>
              <a:t>REDES NEURAIS</a:t>
            </a:r>
            <a:r>
              <a:rPr lang="pt-BR">
                <a:solidFill>
                  <a:schemeClr val="lt2"/>
                </a:solidFill>
              </a:rPr>
              <a:t> - Dados Desbalanceados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93" name="Google Shape;293;p39"/>
          <p:cNvSpPr txBox="1"/>
          <p:nvPr>
            <p:ph idx="1" type="body"/>
          </p:nvPr>
        </p:nvSpPr>
        <p:spPr>
          <a:xfrm>
            <a:off x="311700" y="1465800"/>
            <a:ext cx="4260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Métricas Obtidas: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F1 Score: </a:t>
            </a:r>
            <a:r>
              <a:rPr b="1" lang="pt-BR" sz="1300"/>
              <a:t>85.6%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ROC-AUC: </a:t>
            </a:r>
            <a:r>
              <a:rPr b="1" lang="pt-BR" sz="1300"/>
              <a:t>91</a:t>
            </a:r>
            <a:r>
              <a:rPr b="1" lang="pt-BR" sz="1300"/>
              <a:t>.5%</a:t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Matriz de Confusão</a:t>
            </a:r>
            <a:endParaRPr sz="1300"/>
          </a:p>
        </p:txBody>
      </p:sp>
      <p:pic>
        <p:nvPicPr>
          <p:cNvPr id="294" name="Google Shape;29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25" y="731225"/>
            <a:ext cx="492800" cy="4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463700"/>
            <a:ext cx="352425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0"/>
          <p:cNvSpPr txBox="1"/>
          <p:nvPr>
            <p:ph type="title"/>
          </p:nvPr>
        </p:nvSpPr>
        <p:spPr>
          <a:xfrm>
            <a:off x="768900" y="555600"/>
            <a:ext cx="7734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lt2"/>
                </a:solidFill>
              </a:rPr>
              <a:t>REDES NEURAIS - Balanceados com </a:t>
            </a:r>
            <a:r>
              <a:rPr i="1" lang="pt-BR">
                <a:solidFill>
                  <a:schemeClr val="lt2"/>
                </a:solidFill>
              </a:rPr>
              <a:t>SMOTE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01" name="Google Shape;301;p40"/>
          <p:cNvSpPr txBox="1"/>
          <p:nvPr>
            <p:ph idx="1" type="body"/>
          </p:nvPr>
        </p:nvSpPr>
        <p:spPr>
          <a:xfrm>
            <a:off x="311700" y="1465800"/>
            <a:ext cx="4260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Métricas Obtidas: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F1 Score: </a:t>
            </a:r>
            <a:r>
              <a:rPr b="1" lang="pt-BR" sz="1300"/>
              <a:t>77</a:t>
            </a:r>
            <a:r>
              <a:rPr b="1" lang="pt-BR" sz="1300"/>
              <a:t>%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ROC-AUC: </a:t>
            </a:r>
            <a:r>
              <a:rPr b="1" lang="pt-BR" sz="1300"/>
              <a:t>92.6%</a:t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Matriz de Confusão</a:t>
            </a:r>
            <a:endParaRPr sz="1300"/>
          </a:p>
        </p:txBody>
      </p:sp>
      <p:pic>
        <p:nvPicPr>
          <p:cNvPr id="302" name="Google Shape;30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25" y="731225"/>
            <a:ext cx="492800" cy="4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463700"/>
            <a:ext cx="352425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1"/>
          <p:cNvSpPr txBox="1"/>
          <p:nvPr>
            <p:ph type="title"/>
          </p:nvPr>
        </p:nvSpPr>
        <p:spPr>
          <a:xfrm>
            <a:off x="768900" y="555600"/>
            <a:ext cx="7734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lt2"/>
                </a:solidFill>
              </a:rPr>
              <a:t>REDES NEURAIS - Balanceados com </a:t>
            </a:r>
            <a:r>
              <a:rPr i="1" lang="pt-BR">
                <a:solidFill>
                  <a:schemeClr val="lt2"/>
                </a:solidFill>
              </a:rPr>
              <a:t>ADASYN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09" name="Google Shape;309;p41"/>
          <p:cNvSpPr txBox="1"/>
          <p:nvPr>
            <p:ph idx="1" type="body"/>
          </p:nvPr>
        </p:nvSpPr>
        <p:spPr>
          <a:xfrm>
            <a:off x="311700" y="1465800"/>
            <a:ext cx="4260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Métricas Obtidas: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F1 Score: </a:t>
            </a:r>
            <a:r>
              <a:rPr b="1" lang="pt-BR" sz="1300"/>
              <a:t>70</a:t>
            </a:r>
            <a:r>
              <a:rPr b="1" lang="pt-BR" sz="1300"/>
              <a:t>%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ROC-AUC: </a:t>
            </a:r>
            <a:r>
              <a:rPr b="1" lang="pt-BR" sz="1300"/>
              <a:t>93.3%</a:t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 sz="1300"/>
              <a:t>Matriz de Confusão</a:t>
            </a:r>
            <a:endParaRPr sz="1300"/>
          </a:p>
        </p:txBody>
      </p:sp>
      <p:pic>
        <p:nvPicPr>
          <p:cNvPr id="310" name="Google Shape;31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25" y="731225"/>
            <a:ext cx="492800" cy="4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463700"/>
            <a:ext cx="352425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436500" y="216900"/>
            <a:ext cx="1885200" cy="79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/>
              <a:t>Problema</a:t>
            </a:r>
            <a:endParaRPr sz="2700"/>
          </a:p>
        </p:txBody>
      </p:sp>
      <p:sp>
        <p:nvSpPr>
          <p:cNvPr id="82" name="Google Shape;82;p15"/>
          <p:cNvSpPr txBox="1"/>
          <p:nvPr>
            <p:ph type="title"/>
          </p:nvPr>
        </p:nvSpPr>
        <p:spPr>
          <a:xfrm>
            <a:off x="838350" y="1225600"/>
            <a:ext cx="7157400" cy="15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2"/>
                </a:solidFill>
              </a:rPr>
              <a:t>Com o crescimento da tecnologia tornou-se mais acessível realizar transações bancárias de forma digital o que gerou aumento no volume de dados e consequentemente maior vulnerabilidade no processo como fraudes de boletos, compras ou transferências não autorizadas, entre outras.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3050" y="2868650"/>
            <a:ext cx="3615822" cy="20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2"/>
          <p:cNvSpPr txBox="1"/>
          <p:nvPr>
            <p:ph type="title"/>
          </p:nvPr>
        </p:nvSpPr>
        <p:spPr>
          <a:xfrm>
            <a:off x="768900" y="555600"/>
            <a:ext cx="7762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REDES NEURAIS </a:t>
            </a:r>
            <a:r>
              <a:rPr lang="pt-BR">
                <a:solidFill>
                  <a:schemeClr val="lt2"/>
                </a:solidFill>
              </a:rPr>
              <a:t>- Sumário dos Resultados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317" name="Google Shape;31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25" y="731225"/>
            <a:ext cx="492800" cy="4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9150" y="2202898"/>
            <a:ext cx="5725699" cy="1652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5274" y="2233377"/>
            <a:ext cx="5725701" cy="1695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16098" y="2233375"/>
            <a:ext cx="5604076" cy="177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3"/>
          <p:cNvSpPr txBox="1"/>
          <p:nvPr>
            <p:ph type="title"/>
          </p:nvPr>
        </p:nvSpPr>
        <p:spPr>
          <a:xfrm>
            <a:off x="768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K-MEANS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26" name="Google Shape;326;p43"/>
          <p:cNvSpPr txBox="1"/>
          <p:nvPr>
            <p:ph idx="1" type="body"/>
          </p:nvPr>
        </p:nvSpPr>
        <p:spPr>
          <a:xfrm>
            <a:off x="140625" y="1389600"/>
            <a:ext cx="3522600" cy="37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2261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pt-BR" sz="1700"/>
              <a:t>Foram realizadas 2 experimentações com os seguintes dados: dados normalizados completos, e dados normalizados  sem a variável Time. </a:t>
            </a:r>
            <a:endParaRPr sz="1700"/>
          </a:p>
          <a:p>
            <a:pPr indent="-312261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pt-BR" sz="1700"/>
              <a:t>Inicialmente foi realizada uma busca pelo melhor valor de K através da técnica wcss (do inglês within-clusters sum-of-squares), para analisar se o algoritmo conseguiria agrupar da forma esperada.</a:t>
            </a:r>
            <a:endParaRPr sz="1700"/>
          </a:p>
          <a:p>
            <a:pPr indent="-312261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pt-BR" sz="1700"/>
              <a:t>Dos dois  experimentos o segundo foi o que teve o modelo com melhor desempenho, apesar de acurácia de ser 79%. O experimento 1 apresentou </a:t>
            </a:r>
            <a:endParaRPr sz="1700"/>
          </a:p>
          <a:p>
            <a:pPr indent="-312261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pt-BR" sz="1700"/>
              <a:t>Concluo que esse modelo não seria mais adequado para ser utilizado como solução para o problema levantado.</a:t>
            </a:r>
            <a:endParaRPr sz="1700"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25" y="731225"/>
            <a:ext cx="492800" cy="4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3"/>
          <p:cNvSpPr txBox="1"/>
          <p:nvPr>
            <p:ph idx="1" type="body"/>
          </p:nvPr>
        </p:nvSpPr>
        <p:spPr>
          <a:xfrm>
            <a:off x="6709150" y="2673500"/>
            <a:ext cx="2266500" cy="24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b="1" lang="pt-BR" sz="850">
                <a:solidFill>
                  <a:schemeClr val="lt1"/>
                </a:solidFill>
                <a:highlight>
                  <a:schemeClr val="lt2"/>
                </a:highlight>
              </a:rPr>
              <a:t>Resultado Experimento 2</a:t>
            </a:r>
            <a:endParaRPr b="1" sz="850">
              <a:solidFill>
                <a:schemeClr val="lt1"/>
              </a:solidFill>
              <a:highlight>
                <a:schemeClr val="lt2"/>
              </a:highlight>
            </a:endParaRPr>
          </a:p>
        </p:txBody>
      </p:sp>
      <p:pic>
        <p:nvPicPr>
          <p:cNvPr id="329" name="Google Shape;32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9850" y="2919500"/>
            <a:ext cx="2350975" cy="181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9825" y="2950800"/>
            <a:ext cx="2266411" cy="18177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3"/>
          <p:cNvSpPr txBox="1"/>
          <p:nvPr>
            <p:ph idx="1" type="body"/>
          </p:nvPr>
        </p:nvSpPr>
        <p:spPr>
          <a:xfrm>
            <a:off x="4092841" y="2673500"/>
            <a:ext cx="2385000" cy="24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b="1" lang="pt-BR" sz="850">
                <a:solidFill>
                  <a:schemeClr val="lt1"/>
                </a:solidFill>
                <a:highlight>
                  <a:schemeClr val="lt2"/>
                </a:highlight>
              </a:rPr>
              <a:t>Resultado Experimento 1</a:t>
            </a:r>
            <a:endParaRPr b="1" sz="850">
              <a:solidFill>
                <a:schemeClr val="lt1"/>
              </a:solidFill>
              <a:highlight>
                <a:schemeClr val="lt2"/>
              </a:highlight>
            </a:endParaRPr>
          </a:p>
        </p:txBody>
      </p:sp>
      <p:sp>
        <p:nvSpPr>
          <p:cNvPr id="332" name="Google Shape;332;p43"/>
          <p:cNvSpPr txBox="1"/>
          <p:nvPr>
            <p:ph idx="1" type="body"/>
          </p:nvPr>
        </p:nvSpPr>
        <p:spPr>
          <a:xfrm>
            <a:off x="5158416" y="392800"/>
            <a:ext cx="2385000" cy="24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b="1" lang="pt-BR" sz="850">
                <a:solidFill>
                  <a:schemeClr val="lt1"/>
                </a:solidFill>
                <a:highlight>
                  <a:schemeClr val="lt2"/>
                </a:highlight>
              </a:rPr>
              <a:t>WCSS</a:t>
            </a:r>
            <a:endParaRPr b="1" sz="850">
              <a:solidFill>
                <a:schemeClr val="lt1"/>
              </a:solidFill>
              <a:highlight>
                <a:schemeClr val="lt2"/>
              </a:highlight>
            </a:endParaRPr>
          </a:p>
        </p:txBody>
      </p:sp>
      <p:pic>
        <p:nvPicPr>
          <p:cNvPr id="333" name="Google Shape;333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1100" y="638800"/>
            <a:ext cx="2759650" cy="189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4"/>
          <p:cNvSpPr txBox="1"/>
          <p:nvPr>
            <p:ph type="title"/>
          </p:nvPr>
        </p:nvSpPr>
        <p:spPr>
          <a:xfrm>
            <a:off x="768900" y="555600"/>
            <a:ext cx="3593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ISOLATION FOREST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39" name="Google Shape;339;p44"/>
          <p:cNvSpPr txBox="1"/>
          <p:nvPr>
            <p:ph idx="1" type="body"/>
          </p:nvPr>
        </p:nvSpPr>
        <p:spPr>
          <a:xfrm>
            <a:off x="416225" y="1389600"/>
            <a:ext cx="3434100" cy="3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-304165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pt-BR" sz="1700"/>
              <a:t>Modelo ensemble de aprendizagem não-supervisionada para detecção de anomalias;</a:t>
            </a:r>
            <a:endParaRPr sz="1700"/>
          </a:p>
          <a:p>
            <a:pPr indent="-304165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pt-BR" sz="1700"/>
              <a:t>Remoção da coluna Time e normalização da coluna Amount;</a:t>
            </a:r>
            <a:endParaRPr sz="1700"/>
          </a:p>
          <a:p>
            <a:pPr indent="-304165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pt-BR" sz="1700"/>
              <a:t>Divisão dos dados em transações legítimas e fraudulentas;</a:t>
            </a:r>
            <a:endParaRPr sz="1700"/>
          </a:p>
          <a:p>
            <a:pPr indent="-304165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pt-BR" sz="1700"/>
              <a:t>Partição das transações legítimas em 70% para treinamento e 30% para teste;</a:t>
            </a:r>
            <a:endParaRPr sz="1700"/>
          </a:p>
          <a:p>
            <a:pPr indent="-304165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pt-BR" sz="1700"/>
              <a:t>Utilização de 100% das transações fraudulentas para a etapa de teste;</a:t>
            </a:r>
            <a:endParaRPr sz="1700"/>
          </a:p>
          <a:p>
            <a:pPr indent="-304165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pt-BR" sz="1700"/>
              <a:t>Remoção do atributo alvo dos dados de treinamento.</a:t>
            </a:r>
            <a:endParaRPr sz="17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340" name="Google Shape;34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25" y="731225"/>
            <a:ext cx="492800" cy="4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3" y="1389600"/>
            <a:ext cx="4266882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9974" y="2419325"/>
            <a:ext cx="3078125" cy="226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5"/>
          <p:cNvSpPr txBox="1"/>
          <p:nvPr>
            <p:ph type="title"/>
          </p:nvPr>
        </p:nvSpPr>
        <p:spPr>
          <a:xfrm>
            <a:off x="436500" y="216900"/>
            <a:ext cx="1885200" cy="79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/>
              <a:t>Avaliação</a:t>
            </a:r>
            <a:endParaRPr sz="2700"/>
          </a:p>
        </p:txBody>
      </p:sp>
      <p:pic>
        <p:nvPicPr>
          <p:cNvPr id="348" name="Google Shape;34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2125" y="3932050"/>
            <a:ext cx="1615276" cy="121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3950" y="1081075"/>
            <a:ext cx="5172075" cy="366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6425" y="1042625"/>
            <a:ext cx="5457134" cy="389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3500" y="1026363"/>
            <a:ext cx="6083349" cy="393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6"/>
          <p:cNvSpPr txBox="1"/>
          <p:nvPr>
            <p:ph type="title"/>
          </p:nvPr>
        </p:nvSpPr>
        <p:spPr>
          <a:xfrm>
            <a:off x="436500" y="216900"/>
            <a:ext cx="1885200" cy="79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/>
              <a:t>Conclusão</a:t>
            </a:r>
            <a:endParaRPr sz="2700"/>
          </a:p>
        </p:txBody>
      </p:sp>
      <p:sp>
        <p:nvSpPr>
          <p:cNvPr id="357" name="Google Shape;357;p46"/>
          <p:cNvSpPr txBox="1"/>
          <p:nvPr>
            <p:ph type="title"/>
          </p:nvPr>
        </p:nvSpPr>
        <p:spPr>
          <a:xfrm>
            <a:off x="436500" y="1010100"/>
            <a:ext cx="4714200" cy="398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-32512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00000"/>
              <a:buChar char="●"/>
            </a:pPr>
            <a:r>
              <a:rPr lang="pt-BR" sz="1688">
                <a:solidFill>
                  <a:schemeClr val="accent4"/>
                </a:solidFill>
                <a:highlight>
                  <a:schemeClr val="dk1"/>
                </a:highlight>
              </a:rPr>
              <a:t>Realização de treino e testes de modelos de Aprendizado de máquina, considerando as tarefas de aprendizagem supervisionada e não-supervisionada;</a:t>
            </a:r>
            <a:endParaRPr sz="1688">
              <a:solidFill>
                <a:schemeClr val="accent4"/>
              </a:solidFill>
              <a:highlight>
                <a:schemeClr val="dk1"/>
              </a:highlight>
            </a:endParaRPr>
          </a:p>
          <a:p>
            <a:pPr indent="-32512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00000"/>
              <a:buChar char="●"/>
            </a:pPr>
            <a:r>
              <a:rPr lang="pt-BR" sz="1688">
                <a:solidFill>
                  <a:schemeClr val="accent4"/>
                </a:solidFill>
                <a:highlight>
                  <a:schemeClr val="dk1"/>
                </a:highlight>
              </a:rPr>
              <a:t>Melhor modelo: </a:t>
            </a:r>
            <a:endParaRPr sz="1688">
              <a:solidFill>
                <a:schemeClr val="accent4"/>
              </a:solidFill>
              <a:highlight>
                <a:schemeClr val="dk1"/>
              </a:highlight>
            </a:endParaRPr>
          </a:p>
          <a:p>
            <a:pPr indent="-325120" lvl="1" marL="914400" rtl="0" algn="just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00000"/>
              <a:buChar char="○"/>
            </a:pPr>
            <a:r>
              <a:rPr lang="pt-BR" sz="1688">
                <a:solidFill>
                  <a:schemeClr val="accent4"/>
                </a:solidFill>
                <a:highlight>
                  <a:schemeClr val="dk1"/>
                </a:highlight>
              </a:rPr>
              <a:t>Random Forest com oversampling de dados utilizando o algoritmo ADASYN;</a:t>
            </a:r>
            <a:endParaRPr sz="1688">
              <a:solidFill>
                <a:schemeClr val="accent4"/>
              </a:solidFill>
              <a:highlight>
                <a:schemeClr val="dk1"/>
              </a:highlight>
            </a:endParaRPr>
          </a:p>
          <a:p>
            <a:pPr indent="-325120" lvl="1" marL="914400" rtl="0" algn="just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00000"/>
              <a:buChar char="○"/>
            </a:pPr>
            <a:r>
              <a:rPr lang="pt-BR" sz="1688">
                <a:solidFill>
                  <a:schemeClr val="accent4"/>
                </a:solidFill>
                <a:highlight>
                  <a:schemeClr val="dk1"/>
                </a:highlight>
              </a:rPr>
              <a:t>91% de AUC e 85% de F-score.</a:t>
            </a:r>
            <a:endParaRPr sz="1688">
              <a:solidFill>
                <a:schemeClr val="accent4"/>
              </a:solidFill>
              <a:highlight>
                <a:schemeClr val="dk1"/>
              </a:highlight>
            </a:endParaRPr>
          </a:p>
          <a:p>
            <a:pPr indent="-32512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00000"/>
              <a:buChar char="●"/>
            </a:pPr>
            <a:r>
              <a:rPr lang="pt-BR" sz="1688">
                <a:solidFill>
                  <a:schemeClr val="accent4"/>
                </a:solidFill>
                <a:highlight>
                  <a:schemeClr val="dk1"/>
                </a:highlight>
              </a:rPr>
              <a:t>Trabalhos Futuros:</a:t>
            </a:r>
            <a:endParaRPr sz="1688">
              <a:solidFill>
                <a:schemeClr val="accent4"/>
              </a:solidFill>
              <a:highlight>
                <a:schemeClr val="dk1"/>
              </a:highlight>
            </a:endParaRPr>
          </a:p>
          <a:p>
            <a:pPr indent="-325120" lvl="1" marL="914400" rtl="0" algn="just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00000"/>
              <a:buChar char="○"/>
            </a:pPr>
            <a:r>
              <a:rPr lang="pt-BR" sz="1688">
                <a:solidFill>
                  <a:schemeClr val="accent4"/>
                </a:solidFill>
                <a:highlight>
                  <a:schemeClr val="dk1"/>
                </a:highlight>
              </a:rPr>
              <a:t>Experimentos fazendo a combinação das duas abordagens;</a:t>
            </a:r>
            <a:endParaRPr sz="1688">
              <a:solidFill>
                <a:schemeClr val="accent4"/>
              </a:solidFill>
              <a:highlight>
                <a:schemeClr val="dk1"/>
              </a:highlight>
            </a:endParaRPr>
          </a:p>
          <a:p>
            <a:pPr indent="-325120" lvl="1" marL="914400" rtl="0" algn="just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00000"/>
              <a:buChar char="○"/>
            </a:pPr>
            <a:r>
              <a:rPr lang="pt-BR" sz="1688">
                <a:solidFill>
                  <a:schemeClr val="accent4"/>
                </a:solidFill>
                <a:highlight>
                  <a:schemeClr val="dk1"/>
                </a:highlight>
              </a:rPr>
              <a:t>Utilização de outras técnicas de balanceamento de dados;</a:t>
            </a:r>
            <a:endParaRPr sz="1688">
              <a:solidFill>
                <a:schemeClr val="accent4"/>
              </a:solidFill>
              <a:highlight>
                <a:schemeClr val="dk1"/>
              </a:highlight>
            </a:endParaRPr>
          </a:p>
          <a:p>
            <a:pPr indent="-325120" lvl="1" marL="914400" rtl="0" algn="just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00000"/>
              <a:buChar char="○"/>
            </a:pPr>
            <a:r>
              <a:rPr lang="pt-BR" sz="1688">
                <a:solidFill>
                  <a:schemeClr val="accent4"/>
                </a:solidFill>
                <a:highlight>
                  <a:schemeClr val="dk1"/>
                </a:highlight>
              </a:rPr>
              <a:t>Utilização de algoritmos de Deep Learning.</a:t>
            </a:r>
            <a:endParaRPr sz="1688">
              <a:solidFill>
                <a:schemeClr val="accent4"/>
              </a:solidFill>
              <a:highlight>
                <a:schemeClr val="dk1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88">
              <a:solidFill>
                <a:schemeClr val="accent4"/>
              </a:solidFill>
              <a:highlight>
                <a:schemeClr val="dk1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8" name="Google Shape;35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5400" y="477200"/>
            <a:ext cx="4089025" cy="408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9200" y="1178950"/>
            <a:ext cx="2785600" cy="27856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436500" y="216900"/>
            <a:ext cx="4465500" cy="79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/>
              <a:t>Solução Proposta</a:t>
            </a:r>
            <a:endParaRPr sz="2700"/>
          </a:p>
        </p:txBody>
      </p:sp>
      <p:sp>
        <p:nvSpPr>
          <p:cNvPr id="89" name="Google Shape;89;p16"/>
          <p:cNvSpPr txBox="1"/>
          <p:nvPr>
            <p:ph type="title"/>
          </p:nvPr>
        </p:nvSpPr>
        <p:spPr>
          <a:xfrm>
            <a:off x="786100" y="1218200"/>
            <a:ext cx="7157400" cy="310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2"/>
                </a:solidFill>
                <a:highlight>
                  <a:schemeClr val="dk1"/>
                </a:highlight>
              </a:rPr>
              <a:t>Esta pesquisa tem como objetivo desenvolver um modelo de Machine Learning que detecta fraudes em transações de cartões de crédito, aumentando a segurança e confiabilidade, reduzindo a probabilidade de ocorrências desse tipo de evento que prejudicam tanto os bancos como os clientes. </a:t>
            </a:r>
            <a:endParaRPr sz="1800">
              <a:solidFill>
                <a:schemeClr val="lt2"/>
              </a:solidFill>
              <a:highlight>
                <a:schemeClr val="dk1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2"/>
              </a:solidFill>
              <a:highlight>
                <a:schemeClr val="dk1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lt2"/>
                </a:solidFill>
                <a:highlight>
                  <a:schemeClr val="dk1"/>
                </a:highlight>
              </a:rPr>
              <a:t>Para isso serão realizados experimentos com 6 algoritmos a fim de encontrar o melhor modelo. São estes: KNN, Naive Bayes, Random Forest, Redes Neurais, K-means e Isolation Forest.</a:t>
            </a:r>
            <a:endParaRPr sz="1800">
              <a:solidFill>
                <a:schemeClr val="lt2"/>
              </a:solidFill>
              <a:highlight>
                <a:schemeClr val="dk1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1425" y="3996500"/>
            <a:ext cx="1030325" cy="92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1325" y="449850"/>
            <a:ext cx="560250" cy="56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845175" y="445025"/>
            <a:ext cx="79872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Dataset</a:t>
            </a:r>
            <a:endParaRPr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295600" y="1171675"/>
            <a:ext cx="3999900" cy="339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/>
          </a:bodyPr>
          <a:lstStyle/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pt-BR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O conjunto de dados contém transações feitas por cartões de crédito em setembro de 2013 por titulares de cartões europeus.</a:t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pt-BR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Este conjunto de dados apresenta transações que ocorreram em dois dias, onde temos 492 fraudes em 284.807 transações. O conjunto de dados é altamente desequilibrado, a classe positiva (fraudes) é responsável por 0,172% de todas as transações.</a:t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t/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pt-BR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Ele contém apenas variáveis ​​de entrada numéricas que são o resultado de uma transformação PCA. Infelizmente, devido a questões de confidencialidade, não foi possível fornecer os recursos originais e mais informações básicas sobre os dados. Os recursos V1, V2,… V28 são os componentes principais obtidos com o PCA, os únicos recursos que não foram transformados com o PCA são 'Tempo' e 'Quantidade'. O recurso 'Tempo' contém os segundos decorridos entre cada transação e a primeira transação no conjunto de dados. O recurso 'Amount' é o valor da transação. O recurso 'Classe' é a variável de resposta e assume o valor 1 em caso de fraude e 0 em caso contrário.</a:t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75" y="368825"/>
            <a:ext cx="613201" cy="61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00" y="1171675"/>
            <a:ext cx="3999899" cy="33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4832400" y="4680925"/>
            <a:ext cx="3999900" cy="2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lang="pt-BR" sz="750">
                <a:solidFill>
                  <a:srgbClr val="A4C2F4"/>
                </a:solidFill>
              </a:rPr>
              <a:t>Fonte: https://www.kaggle.com/mlg-ulb/creditcardfraud</a:t>
            </a:r>
            <a:endParaRPr sz="750">
              <a:solidFill>
                <a:srgbClr val="A4C2F4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845175" y="445025"/>
            <a:ext cx="79872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e Exploração</a:t>
            </a:r>
            <a:endParaRPr/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295600" y="1171675"/>
            <a:ext cx="3999900" cy="339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50" y="422788"/>
            <a:ext cx="740525" cy="65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600" y="1498200"/>
            <a:ext cx="3253000" cy="14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1900" y="1275775"/>
            <a:ext cx="1864650" cy="366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600" y="3368575"/>
            <a:ext cx="4897649" cy="162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98525" y="1252400"/>
            <a:ext cx="1243900" cy="37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7445425" y="965375"/>
            <a:ext cx="1566600" cy="24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b="1" lang="pt-BR" sz="850">
                <a:solidFill>
                  <a:schemeClr val="lt1"/>
                </a:solidFill>
                <a:highlight>
                  <a:schemeClr val="lt2"/>
                </a:highlight>
              </a:rPr>
              <a:t>Análise de Valores Faltantes</a:t>
            </a:r>
            <a:endParaRPr b="1" sz="850">
              <a:solidFill>
                <a:schemeClr val="lt1"/>
              </a:solidFill>
              <a:highlight>
                <a:schemeClr val="lt2"/>
              </a:highlight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5451900" y="960525"/>
            <a:ext cx="1864500" cy="24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b="1" lang="pt-BR" sz="850">
                <a:solidFill>
                  <a:schemeClr val="lt1"/>
                </a:solidFill>
                <a:highlight>
                  <a:schemeClr val="lt2"/>
                </a:highlight>
              </a:rPr>
              <a:t>Informações Dataset</a:t>
            </a:r>
            <a:endParaRPr b="1" sz="850">
              <a:solidFill>
                <a:schemeClr val="lt1"/>
              </a:solidFill>
              <a:highlight>
                <a:schemeClr val="lt2"/>
              </a:highlight>
            </a:endParaRPr>
          </a:p>
        </p:txBody>
      </p:sp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295600" y="3122575"/>
            <a:ext cx="1566600" cy="24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b="1" lang="pt-BR" sz="850">
                <a:solidFill>
                  <a:schemeClr val="lt1"/>
                </a:solidFill>
                <a:highlight>
                  <a:schemeClr val="lt2"/>
                </a:highlight>
              </a:rPr>
              <a:t>Análise Estatística</a:t>
            </a:r>
            <a:endParaRPr b="1" sz="850">
              <a:solidFill>
                <a:schemeClr val="lt1"/>
              </a:solidFill>
              <a:highlight>
                <a:schemeClr val="lt2"/>
              </a:highlight>
            </a:endParaRPr>
          </a:p>
        </p:txBody>
      </p:sp>
      <p:sp>
        <p:nvSpPr>
          <p:cNvPr id="116" name="Google Shape;116;p18"/>
          <p:cNvSpPr txBox="1"/>
          <p:nvPr>
            <p:ph idx="1" type="body"/>
          </p:nvPr>
        </p:nvSpPr>
        <p:spPr>
          <a:xfrm>
            <a:off x="295600" y="1252200"/>
            <a:ext cx="1566600" cy="24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b="1" lang="pt-BR" sz="850">
                <a:solidFill>
                  <a:schemeClr val="lt1"/>
                </a:solidFill>
                <a:highlight>
                  <a:schemeClr val="lt2"/>
                </a:highlight>
              </a:rPr>
              <a:t>Dataset</a:t>
            </a:r>
            <a:endParaRPr b="1" sz="850">
              <a:solidFill>
                <a:schemeClr val="lt1"/>
              </a:solidFill>
              <a:highlight>
                <a:schemeClr val="lt2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845175" y="445025"/>
            <a:ext cx="79872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e Exploração</a:t>
            </a:r>
            <a:endParaRPr/>
          </a:p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295600" y="1171675"/>
            <a:ext cx="3999900" cy="339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50" y="422788"/>
            <a:ext cx="740525" cy="65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 txBox="1"/>
          <p:nvPr>
            <p:ph idx="1" type="body"/>
          </p:nvPr>
        </p:nvSpPr>
        <p:spPr>
          <a:xfrm>
            <a:off x="399125" y="1171675"/>
            <a:ext cx="1864500" cy="24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b="1" lang="pt-BR" sz="850">
                <a:solidFill>
                  <a:schemeClr val="lt1"/>
                </a:solidFill>
                <a:highlight>
                  <a:schemeClr val="lt2"/>
                </a:highlight>
              </a:rPr>
              <a:t>Análise de Correlação</a:t>
            </a:r>
            <a:endParaRPr b="1" sz="850">
              <a:solidFill>
                <a:schemeClr val="lt1"/>
              </a:solidFill>
              <a:highlight>
                <a:schemeClr val="lt2"/>
              </a:highlight>
            </a:endParaRPr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525" y="1496325"/>
            <a:ext cx="3499423" cy="362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1075" y="1939025"/>
            <a:ext cx="3037490" cy="19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46150" y="1496325"/>
            <a:ext cx="1662975" cy="362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5865250" y="1171675"/>
            <a:ext cx="1864500" cy="24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b="1" lang="pt-BR" sz="850">
                <a:solidFill>
                  <a:schemeClr val="lt1"/>
                </a:solidFill>
                <a:highlight>
                  <a:schemeClr val="lt2"/>
                </a:highlight>
              </a:rPr>
              <a:t>Análise Amostral</a:t>
            </a:r>
            <a:endParaRPr b="1" sz="850">
              <a:solidFill>
                <a:schemeClr val="lt1"/>
              </a:solidFill>
              <a:highlight>
                <a:schemeClr val="lt2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337850" y="373950"/>
            <a:ext cx="2832600" cy="7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/>
              <a:t>Metodologia</a:t>
            </a:r>
            <a:endParaRPr sz="2700"/>
          </a:p>
        </p:txBody>
      </p:sp>
      <p:sp>
        <p:nvSpPr>
          <p:cNvPr id="134" name="Google Shape;134;p20"/>
          <p:cNvSpPr/>
          <p:nvPr/>
        </p:nvSpPr>
        <p:spPr>
          <a:xfrm>
            <a:off x="5026450" y="1640475"/>
            <a:ext cx="1924200" cy="547650"/>
          </a:xfrm>
          <a:prstGeom prst="flowChartProcess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/>
              <a:t>Coleta de Dados</a:t>
            </a:r>
            <a:endParaRPr b="1" sz="1300"/>
          </a:p>
        </p:txBody>
      </p:sp>
      <p:sp>
        <p:nvSpPr>
          <p:cNvPr id="135" name="Google Shape;135;p20"/>
          <p:cNvSpPr/>
          <p:nvPr/>
        </p:nvSpPr>
        <p:spPr>
          <a:xfrm>
            <a:off x="5021225" y="2832000"/>
            <a:ext cx="1924200" cy="547650"/>
          </a:xfrm>
          <a:prstGeom prst="flowChartProcess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/>
              <a:t>Análise e Exploração </a:t>
            </a:r>
            <a:endParaRPr b="1" sz="1300"/>
          </a:p>
        </p:txBody>
      </p:sp>
      <p:sp>
        <p:nvSpPr>
          <p:cNvPr id="136" name="Google Shape;136;p20"/>
          <p:cNvSpPr/>
          <p:nvPr/>
        </p:nvSpPr>
        <p:spPr>
          <a:xfrm>
            <a:off x="5021225" y="4043400"/>
            <a:ext cx="1924200" cy="547650"/>
          </a:xfrm>
          <a:prstGeom prst="flowChartProcess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/>
              <a:t>Pré-Processamento</a:t>
            </a:r>
            <a:endParaRPr b="1" sz="1300"/>
          </a:p>
        </p:txBody>
      </p:sp>
      <p:sp>
        <p:nvSpPr>
          <p:cNvPr id="137" name="Google Shape;137;p20"/>
          <p:cNvSpPr/>
          <p:nvPr/>
        </p:nvSpPr>
        <p:spPr>
          <a:xfrm>
            <a:off x="1941175" y="4043400"/>
            <a:ext cx="1924200" cy="547650"/>
          </a:xfrm>
          <a:prstGeom prst="flowChartProcess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/>
              <a:t>Modelado</a:t>
            </a:r>
            <a:endParaRPr b="1" sz="1300"/>
          </a:p>
        </p:txBody>
      </p:sp>
      <p:sp>
        <p:nvSpPr>
          <p:cNvPr id="138" name="Google Shape;138;p20"/>
          <p:cNvSpPr/>
          <p:nvPr/>
        </p:nvSpPr>
        <p:spPr>
          <a:xfrm>
            <a:off x="1941175" y="2832000"/>
            <a:ext cx="1924200" cy="547650"/>
          </a:xfrm>
          <a:prstGeom prst="flowChartProcess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/>
              <a:t>Avaliação e Testes</a:t>
            </a:r>
            <a:endParaRPr b="1" sz="1300"/>
          </a:p>
        </p:txBody>
      </p:sp>
      <p:cxnSp>
        <p:nvCxnSpPr>
          <p:cNvPr id="139" name="Google Shape;139;p20"/>
          <p:cNvCxnSpPr>
            <a:stCxn id="134" idx="2"/>
            <a:endCxn id="135" idx="0"/>
          </p:cNvCxnSpPr>
          <p:nvPr/>
        </p:nvCxnSpPr>
        <p:spPr>
          <a:xfrm flipH="1">
            <a:off x="5983450" y="2188125"/>
            <a:ext cx="5100" cy="643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40" name="Google Shape;140;p20"/>
          <p:cNvCxnSpPr/>
          <p:nvPr/>
        </p:nvCxnSpPr>
        <p:spPr>
          <a:xfrm flipH="1">
            <a:off x="5986000" y="3379650"/>
            <a:ext cx="5100" cy="643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41" name="Google Shape;141;p20"/>
          <p:cNvCxnSpPr/>
          <p:nvPr/>
        </p:nvCxnSpPr>
        <p:spPr>
          <a:xfrm rot="10800000">
            <a:off x="3865325" y="4241025"/>
            <a:ext cx="1155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42" name="Google Shape;142;p20"/>
          <p:cNvCxnSpPr/>
          <p:nvPr/>
        </p:nvCxnSpPr>
        <p:spPr>
          <a:xfrm rot="10800000">
            <a:off x="2674675" y="3379800"/>
            <a:ext cx="0" cy="663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43" name="Google Shape;143;p20"/>
          <p:cNvCxnSpPr/>
          <p:nvPr/>
        </p:nvCxnSpPr>
        <p:spPr>
          <a:xfrm>
            <a:off x="3865325" y="4469625"/>
            <a:ext cx="1155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44" name="Google Shape;144;p20"/>
          <p:cNvCxnSpPr/>
          <p:nvPr/>
        </p:nvCxnSpPr>
        <p:spPr>
          <a:xfrm>
            <a:off x="3055675" y="3379800"/>
            <a:ext cx="0" cy="663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3388" y="1284412"/>
            <a:ext cx="1259775" cy="1259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768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Pré-Processamento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51" name="Google Shape;151;p21"/>
          <p:cNvSpPr txBox="1"/>
          <p:nvPr>
            <p:ph idx="1" type="body"/>
          </p:nvPr>
        </p:nvSpPr>
        <p:spPr>
          <a:xfrm>
            <a:off x="872050" y="1602925"/>
            <a:ext cx="4260300" cy="19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pt-BR" sz="1400"/>
              <a:t>Normalização dos dados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pt-BR" sz="1400"/>
              <a:t>MinMaxScaler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pt-BR" sz="1400"/>
              <a:t>RobustScaler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pt-BR" sz="1400"/>
              <a:t>Normalize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pt-BR" sz="1400"/>
              <a:t>Remoção de features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pt-BR" sz="1400"/>
              <a:t>Amount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pt-BR" sz="1400"/>
              <a:t>Time</a:t>
            </a:r>
            <a:endParaRPr sz="1400"/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25" y="731225"/>
            <a:ext cx="492800" cy="4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2575" y="1553175"/>
            <a:ext cx="2054275" cy="20371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